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1" r:id="rId4"/>
    <p:sldId id="264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2881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8A0B90-D812-41F1-A200-8A5FDDF83C69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4B6E0E-F3CF-421A-B2CC-FDECCB73B9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173" y="434896"/>
            <a:ext cx="8535424" cy="5112568"/>
          </a:xfrm>
        </p:spPr>
        <p:txBody>
          <a:bodyPr>
            <a:normAutofit/>
          </a:bodyPr>
          <a:lstStyle/>
          <a:p>
            <a:pPr algn="ctr"/>
            <a:r>
              <a:rPr lang="ru-RU" sz="54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Административная ответственность в области таможенного дела в Республике Казахстан</a:t>
            </a:r>
            <a:endParaRPr lang="ru-RU" sz="5400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93096"/>
            <a:ext cx="4932040" cy="2466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067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856984" cy="6480720"/>
          </a:xfrm>
        </p:spPr>
        <p:txBody>
          <a:bodyPr>
            <a:noAutofit/>
          </a:bodyPr>
          <a:lstStyle/>
          <a:p>
            <a:pPr algn="just"/>
            <a:r>
              <a:rPr lang="ru-RU" sz="2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15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Незавершение</a:t>
            </a:r>
            <a:r>
              <a:rPr lang="ru-RU" sz="215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установленные сроки таможенной процедуры</a:t>
            </a:r>
            <a:r>
              <a:rPr lang="ru-RU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на физических лиц в размере пятнадцати, на субъектов малого предпринимательства - в размере двадцати, на субъектов среднего предпринимательства - в размере тридцати, на субъектов крупного предпринимательства - в размере пятидесяти месячных расчетных показателей, с конфискацией транспортных средств, являющихся непосредственными предметами совершения административного правонарушения.</a:t>
            </a:r>
          </a:p>
          <a:p>
            <a:pPr algn="just"/>
            <a:r>
              <a:rPr lang="ru-RU" sz="215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15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Невывоз</a:t>
            </a:r>
            <a:r>
              <a:rPr lang="ru-RU" sz="215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таможенной территории Таможенного союза физическими лицами временно ввезенных товаров и (или) транспортных средств в установленные сроки временного ввоза </a:t>
            </a:r>
            <a:r>
              <a:rPr lang="ru-RU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штраф в размере пятнадцати месячных расчетных показателей.</a:t>
            </a:r>
          </a:p>
          <a:p>
            <a:pPr algn="just"/>
            <a:r>
              <a:rPr lang="ru-RU" sz="215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Неправомерные </a:t>
            </a:r>
            <a:r>
              <a:rPr lang="ru-RU" sz="21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операции, изменение состояния, пользование и (или) распоряжение товарами и транспортными средствами, помещенными под определенную таможенную процедуру</a:t>
            </a:r>
            <a:r>
              <a:rPr lang="ru-RU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штраф в размере двадцати месячных расчетных показателей с конфискацией транспортных средств, являющихся непосредственными предметами совершения административного правонарушения с исключением из соответствующего реестра лиц, осуществляющих деятельность в сфере таможенного дела.</a:t>
            </a:r>
          </a:p>
          <a:p>
            <a:pPr algn="just"/>
            <a:endParaRPr lang="ru-RU"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-603448"/>
            <a:ext cx="8856984" cy="6552728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Несоблюдение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применения запретов и ограничений при перемещении товаров и транспортных средств через таможенную границу Таможенного союза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на физических лиц в размере пятнадцати, на субъектов малого предпринимательства или коммерческие организации в размере двадцати, на субъектов среднего предпринимательства в размере тридцати, на субъектов крупного предпринимательства в размере пятидесяти месячных расчетных показателей, с конфискацией товаров и транспортных средств, являющихся непосредственными предметами совершения административного правонарушения или без таковой.</a:t>
            </a:r>
          </a:p>
          <a:p>
            <a:pPr algn="just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Перемещение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 и транспортных средств через таможенную границу Таможенного союза физическими лицами с нарушением порядка перемещения товаров для личного пользования, установленного таможенным законодательством Таможенного союза и (или) Республики Казахстан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в размере десяти месячных расчетных показателей.</a:t>
            </a:r>
          </a:p>
          <a:p>
            <a:pPr algn="just"/>
            <a:r>
              <a:rPr lang="ru-RU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879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12968" cy="6192688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перемещения товаров в международных почтовых отправлениях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на физических лиц в размере десяти, на субъектов малого предпринимательства - в размере двадцати, на субъектов среднего предпринимательства - в размере тридцати, на субъектов крупного предпринимательства - в размере пятидесяти месячных расчетных показателей.</a:t>
            </a:r>
          </a:p>
          <a:p>
            <a:pPr algn="just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Перемещение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 и транспортных средств через таможенную границу Таможенного союза помимо таможенного контроля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на физических лиц в размере двадцати, на субъектов малого предпринимательства - в размере сорока, на субъектов среднего предпринимательства - в размере ста, на субъектов крупного предпринимательства - в размере двухсот месячных расчетных показателей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/>
              <a:t> </a:t>
            </a:r>
            <a:r>
              <a:rPr lang="ru-RU" sz="2200" b="1" dirty="0" smtClean="0">
                <a:solidFill>
                  <a:srgbClr val="FFFF00"/>
                </a:solidFill>
              </a:rPr>
              <a:t>  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 и транспортных средств через таможенную границу Таможенного союза с обманным использованием документов или средств идентификации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штраф в размере двадцати месячных расчетных показателей с конфискацией товаров и транспортных средств, являющихся непосредственными предметами совершения административного правонарушения.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/>
          </a:bodyPr>
          <a:lstStyle/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Сокрытие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таможенного контроля товаров, перемещаемых через таможенную границу Таможенного союза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в размере двадцати пяти месячных расчетных показателей с конфискацией товаров, явившихся непосредственными объектами правонарушения, или без таковой, а также конфискацией товаров и транспортных средств со специально изготовленными тайниками, использованными для перемещения через таможенную границу Таможенного союза с сокрытием товаров и предметов, являющихся непосредственными предметами совершения административного правонарушения.</a:t>
            </a:r>
          </a:p>
          <a:p>
            <a:pPr algn="just" fontAlgn="base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Недекларирование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недостоверное таможенное декларирование товаров, наличных денег, дорожных чеков либо документарных ценных бумаг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на физических лиц в размере тридцати, на субъектов малого предпринимательства или некоммерческие организации - в размере пятидесяти, на субъектов среднего предпринимательства - в размере восьмидесяти, на субъектов крупного предпринимательства - в размере ста пятидесяти месячных расчетных показателей.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Транспортировка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хранение, приобретение, пользование или распоряжение товарами и транспортными средствами, ввезенными на таможенную территорию Таможенного союза с нарушением таможенных правил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штраф на физических лиц в размере десяти, на субъектов малого предпринимательства или некоммерческие организации - в размере двадцати, на субъектов среднего предпринимательства - в размере двадцати пяти, на субъектов крупного предпринимательства - в размере тридцати пяти месячных расчетных показателей.</a:t>
            </a:r>
          </a:p>
          <a:p>
            <a:pPr algn="just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пользования и (или) распоряжения ограниченными в пользовании и (или) распоряжении товарами, а также условно выпущенными товарами и транспортными средствами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штраф на субъектов малого предпринимательства или некоммерческие организации - в размере двухсот, на субъектов среднего предпринимательства - в размере четырехсот, на субъектов крупного предпринимательства - в размере одной тысячи месячных расчетных показателей.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4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712968" cy="4680520"/>
          </a:xfrm>
        </p:spPr>
        <p:txBody>
          <a:bodyPr>
            <a:normAutofit/>
          </a:bodyPr>
          <a:lstStyle/>
          <a:p>
            <a:pPr algn="just" fontAlgn="base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возврат без надлежащих оснований уплаченных таможенных платежей и налогов, получение выплат и иных возмещений либо их невозвращение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на юридических лиц в размере до двухсот пятидесяти месячных расчетных показателей.</a:t>
            </a:r>
          </a:p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уплаты таможенных платежей, налогов, специальных, антидемпинговых, компенсационных пошлин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штраф на физических лиц в размере тридцати, на субъектов малого предпринимательства или некоммерческие организации - в размере тридцати пяти, на субъектов среднего предпринимательства - в размере сорока, на субъектов крупного предпринимательства - в размере пятидесяти месячных расчетных показателей.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9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856984" cy="5544616"/>
          </a:xfrm>
        </p:spPr>
        <p:txBody>
          <a:bodyPr>
            <a:normAutofit/>
          </a:bodyPr>
          <a:lstStyle/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Неисполнение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органа государственных доходов Республики Казахстан об уплате причитающихся сумм таможенных платежей, налогов и пеней в установленные сроки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штраф на субъектов малого предпринимательства или некоммерческие организации в размере двадцати, на субъектов среднего предпринимательства - в размере сорока, на субъектов крупного предпринимательства - в размере пятидесяти месячных расчетных показателей.</a:t>
            </a:r>
          </a:p>
          <a:p>
            <a:pPr algn="just" fontAlgn="base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банками и организациями, осуществляющими отдельные виды банковских операций, решений органов государственных доходов Республики Казахстан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на юридических лиц в размере двухсот пятидесятимесячных расчетных показателей.</a:t>
            </a:r>
          </a:p>
          <a:p>
            <a:pPr algn="just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Невыполнение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органов государственных доходов Республики Казахстан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в размере пятидесяти месячных расчетных показателей.</a:t>
            </a:r>
          </a:p>
        </p:txBody>
      </p:sp>
    </p:spTree>
    <p:extLst>
      <p:ext uri="{BB962C8B-B14F-4D97-AF65-F5344CB8AC3E}">
        <p14:creationId xmlns:p14="http://schemas.microsoft.com/office/powerpoint/2010/main" val="175456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856984" cy="6408712"/>
          </a:xfrm>
        </p:spPr>
        <p:txBody>
          <a:bodyPr>
            <a:noAutofit/>
          </a:bodyPr>
          <a:lstStyle/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Нарушение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режима зоны таможенного 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на физических лиц, должностных лиц в размере десяти, на субъектов малого предпринимательства или некоммерческие организации - в размере пятнадцати, на субъектов среднего предпринимательства - в размере двадцати, на субъектов крупного предпринимательства - в размере двадцати пяти месячных расчетных показателей.</a:t>
            </a:r>
            <a:endParaRPr lang="ru-RU" sz="2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Нарушение порядка осуществления деятельности в сфере таможенного дела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ста месячных расчетных показателей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осуществления деятельности таможенным перевозчиком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в размере ста месячных расчетных показателей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Неуведомление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органа государственных доходов о прибытии товаров и транспортных средств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штраф на физических лиц в размере пяти, на субъектов малого предпринимательства или некоммерческие организации - в размере десяти, на субъектов среднего предпринимательства - в размере пятнадцати, на субъектов крупного предпринимательства - в размере двадцати пяти месячных расчетных показателей.</a:t>
            </a:r>
          </a:p>
          <a:p>
            <a:pPr algn="just" fontAlgn="base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2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12968" cy="6048672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убытия товаров и (или) транспортных средств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влекут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или штраф на физических лиц в размере пяти, на субъектов малого предпринимательства или некоммерческие организации - в размере десяти, на субъектов среднего предпринимательства - в размере пятнадцати, на субъектов крупного предпринимательства - в размере двадцати пяти месячных расчетных показателей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Непринятие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в случае аварии или действия непреодолимой силы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штраф на физических лиц в размере десяти, на субъектов малого предпринимательства или некоммерческие организации - в размере пятнадцати, на субъектов среднего предпринимательства - в размере двадцати, на субъектов крупного предпринимательства - в размере двадцати пяти месячных расчетных показателей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 и транспортных средств в месте доставки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штраф на физических лиц в размере десяти, на субъектов малого предпринимательства или некоммерческие организации - в размере пятнадцати, на субъектов среднего предпринимательства - в размере двадцати, на субъектов крупного предпринимательства - в размере двадцати пяти месячных расчетных показателей</a:t>
            </a:r>
          </a:p>
          <a:p>
            <a:pPr algn="just" fontAlgn="base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6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cap="none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Выдача без разрешения органа </a:t>
            </a:r>
            <a:r>
              <a:rPr lang="ru-RU" sz="2800" cap="none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гос. </a:t>
            </a:r>
            <a:r>
              <a:rPr lang="ru-RU" sz="2800" cap="none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доходов </a:t>
            </a:r>
            <a:r>
              <a:rPr lang="ru-RU" sz="2800" cap="none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РК, </a:t>
            </a:r>
            <a:r>
              <a:rPr lang="ru-RU" sz="2800" cap="none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утрата или недоставление в орган </a:t>
            </a:r>
            <a:r>
              <a:rPr lang="ru-RU" sz="2800" cap="none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гос. </a:t>
            </a:r>
            <a:r>
              <a:rPr lang="ru-RU" sz="2800" cap="none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доходов </a:t>
            </a:r>
            <a:r>
              <a:rPr lang="ru-RU" sz="2800" cap="none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РК товаров</a:t>
            </a:r>
            <a:r>
              <a:rPr lang="ru-RU" sz="2800" cap="none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транспортных средств и документов на них</a:t>
            </a:r>
            <a:r>
              <a:rPr lang="ru-RU" sz="28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8760"/>
            <a:ext cx="9128328" cy="5349240"/>
          </a:xfrm>
        </p:spPr>
        <p:txBody>
          <a:bodyPr>
            <a:noAutofit/>
          </a:bodyPr>
          <a:lstStyle/>
          <a:p>
            <a:pPr algn="just" fontAlgn="base"/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Выдача 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разрешения органа </a:t>
            </a:r>
            <a:r>
              <a:rPr lang="ru-RU" sz="23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гос.доходов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РК, 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или </a:t>
            </a:r>
            <a:r>
              <a:rPr lang="ru-RU" sz="23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недоставление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определенное органом гос. 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 </a:t>
            </a:r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доставки товаров и транспортных средств, находящихся под таможенным контролем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сорока месячных расчетных показателей с конфискацией товаров и транспортных средств, являющихся непосредственными предметами совершения административного правонарушения.</a:t>
            </a:r>
          </a:p>
          <a:p>
            <a:pPr algn="just" fontAlgn="base"/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3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Недоставление</a:t>
            </a:r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принятых для вручения органу </a:t>
            </a:r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гос. 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 таможенных или иных документов на товары и транспортные средства, находящиеся под таможенным контролем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влекут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двадцати месячных расчетных показателей.</a:t>
            </a:r>
          </a:p>
          <a:p>
            <a:pPr algn="just" fontAlgn="base"/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Несоблюдение 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 органом </a:t>
            </a:r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гос. </a:t>
            </a:r>
            <a:r>
              <a:rPr 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 срока доставки товаров, транспортных средств и документов на них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двадцати месячных расчетных показателей.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5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013176"/>
          </a:xfrm>
        </p:spPr>
        <p:txBody>
          <a:bodyPr>
            <a:noAutofit/>
          </a:bodyPr>
          <a:lstStyle/>
          <a:p>
            <a:pPr algn="just" fontAlgn="base"/>
            <a:r>
              <a:rPr 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3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Неостановка</a:t>
            </a:r>
            <a:r>
              <a:rPr lang="ru-RU" sz="2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транспортного средства, следующего через таможенную границу Таможенного союза, а также транспортного средства, перемещаемого через таможенную границу Таможенного союза в качестве товара, в местах, определяемых органом гос. доходов РК, за исключением случаев, когда такая </a:t>
            </a:r>
            <a:r>
              <a:rPr lang="ru-RU" sz="23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неостановка</a:t>
            </a:r>
            <a:r>
              <a:rPr lang="ru-RU" sz="2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вызвана технической неисправностью транспортного средства или действиями непреодолимой силы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в размере десяти месячных расчетных показателей.</a:t>
            </a:r>
          </a:p>
          <a:p>
            <a:pPr algn="just" fontAlgn="base"/>
            <a:r>
              <a:rPr lang="ru-RU" sz="2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Отправление </a:t>
            </a:r>
            <a:r>
              <a:rPr lang="ru-RU" sz="2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находящегося под таможенным контролем транспортного средства либо транспортного средства, перемещаемого через таможенную границу Таможенного союза в качестве товара, из места его стоянки без разрешения органа гос. доходов РК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десяти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месячных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расчетных показателей.</a:t>
            </a:r>
          </a:p>
          <a:p>
            <a:pPr algn="just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842" y="4221088"/>
            <a:ext cx="4072023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97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675456"/>
            <a:ext cx="8752698" cy="6120680"/>
          </a:xfrm>
        </p:spPr>
        <p:txBody>
          <a:bodyPr>
            <a:noAutofit/>
          </a:bodyPr>
          <a:lstStyle/>
          <a:p>
            <a:pPr algn="just" fontAlgn="base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Нарушение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совершения таможенных операций, связанных с помещением товаров под таможенную процедуру, и таможенной очистки товаров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в размере двадцати пяти месячных расчетных показателей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Неправомерные операции, изменение состояния, пользование и (или) распоряжение товарами, в отношении </a:t>
            </a:r>
            <a:r>
              <a:rPr lang="ru-RU" sz="2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котрых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таможенная очистка не завершена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влекут штраф в размере двадцати пяти месячных расчетных показателей с конфискацией транспортных средств, являющихся непосредственными предметами совершения административного правонарушения, или без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таковой.</a:t>
            </a:r>
          </a:p>
          <a:p>
            <a:pPr algn="just" fontAlgn="base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Данные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совершенные повторно в течение года после наложения административного взыскания, - влекут штраф в размере сорока месячных расчетных показателей с конфискацией товаров и транспортных средств, являющихся непосредственными предметами совершения административного правонарушения, или без таковой.</a:t>
            </a:r>
          </a:p>
        </p:txBody>
      </p:sp>
    </p:spTree>
    <p:extLst>
      <p:ext uri="{BB962C8B-B14F-4D97-AF65-F5344CB8AC3E}">
        <p14:creationId xmlns:p14="http://schemas.microsoft.com/office/powerpoint/2010/main" val="102213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067800" cy="1752600"/>
          </a:xfrm>
        </p:spPr>
        <p:txBody>
          <a:bodyPr>
            <a:noAutofit/>
          </a:bodyPr>
          <a:lstStyle/>
          <a:p>
            <a:pPr algn="just" fontAlgn="base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удаление, изменение либо замена средств </a:t>
            </a:r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штраф в размере двадцати месячных расчетных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показателей. Данные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деяния, совершенные повторно в течение года после наложения административного взыскания, - влекут штраф в размере сорока месячных расчетных показателей.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4617689"/>
            <a:ext cx="9067800" cy="1752600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ru-RU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Нарушение</a:t>
            </a: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порядка таможенного декларирования товаров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штраф в размере двадцати пяти месячных расчетных показателей. (В статье КоАП РК, устанавливающей ответственность за данное правонарушение, имеется примечание относительно случаев, в которых лицо не подлежит привлечению к АО за данное правонарушение).</a:t>
            </a:r>
          </a:p>
          <a:p>
            <a:pPr algn="just" fontAlgn="base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-99392"/>
            <a:ext cx="9144000" cy="22322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Проведение грузовых и иных операций с товарами, находящимися под таможенным контролем, без разрешения органа государственных доходов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влекут штраф в размере двадцати пяти месячных расчетных показателей.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0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3456384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порядка осуществления деятельности в сфере таможенного дела:</a:t>
            </a:r>
          </a:p>
          <a:p>
            <a:pPr algn="just"/>
            <a:r>
              <a:rPr lang="ru-RU" sz="2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таможенным представителем</a:t>
            </a: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Осуществление таможенным представителем деятельности в сфере таможенного дела в интересах третьего лица без заключения гражданско-правового договора с третьим лицом либо по истечении срока действия договора или после его расторжения, - влечет штраф в размере тридцати месячных расчетных показателей.</a:t>
            </a:r>
          </a:p>
          <a:p>
            <a:pPr algn="just"/>
            <a:r>
              <a:rPr lang="ru-RU" sz="2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уполномоченным экономическим оператором</a:t>
            </a: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штраф в размере ста месячных расчетных показателей.</a:t>
            </a:r>
          </a:p>
          <a:p>
            <a:pPr marL="457200" indent="-457200">
              <a:buAutoNum type="arabicParenR"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3956247"/>
            <a:ext cx="2923480" cy="2923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453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64" y="2420888"/>
            <a:ext cx="8856984" cy="59492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</a:t>
            </a:r>
            <a:r>
              <a:rPr lang="ru-R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подачи таможенной декларации, документов и 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влечет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двадцати месячных расчетных показателей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</a:t>
            </a:r>
            <a:r>
              <a:rPr lang="ru-R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государственных доходов Республики Казахстан отчетности либо представление недостоверной отчетности и несоблюдение порядка ведения 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штраф в размере двадцати пяти месячных расчетных показателей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порядка помещения товаров на хранение, порядка их хранения и проведения операций с ними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штраф в размере двадцати пяти месячных расчетных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показателей.</a:t>
            </a:r>
          </a:p>
          <a:p>
            <a:pPr algn="just"/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</a:t>
            </a:r>
            <a:r>
              <a:rPr lang="ru-R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временного хранения 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в размере пятидесяти месячных расчетных показателей с конфискацией товаров или без таковой.</a:t>
            </a:r>
          </a:p>
          <a:p>
            <a:pPr algn="just"/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Нарушение </a:t>
            </a:r>
            <a:r>
              <a:rPr lang="ru-R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переработки товаров и замена продуктов 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в размере пятидесяти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двадцати месячных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соответственно.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04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79AA31-9472-4EDE-A3D4-CBE24091AEC4}"/>
</file>

<file path=customXml/itemProps2.xml><?xml version="1.0" encoding="utf-8"?>
<ds:datastoreItem xmlns:ds="http://schemas.openxmlformats.org/officeDocument/2006/customXml" ds:itemID="{B29623D6-8403-4371-AB93-A6F32B800296}"/>
</file>

<file path=customXml/itemProps3.xml><?xml version="1.0" encoding="utf-8"?>
<ds:datastoreItem xmlns:ds="http://schemas.openxmlformats.org/officeDocument/2006/customXml" ds:itemID="{3A6C3560-D7F4-437C-B58F-622252C4DA6A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203</TotalTime>
  <Words>1514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Административная ответственность в области таможенного дела в Республике Казахстан</vt:lpstr>
      <vt:lpstr>Презентация PowerPoint</vt:lpstr>
      <vt:lpstr>Презентация PowerPoint</vt:lpstr>
      <vt:lpstr>Выдача без разрешения органа гос. доходов РК, утрата или недоставление в орган гос. доходов РК товаров, транспортных средств и документов на них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Административная ответственность в области таможенного дела в Республики Казахстан</dc:title>
  <dc:creator>Admin</dc:creator>
  <cp:lastModifiedBy>Admin</cp:lastModifiedBy>
  <cp:revision>18</cp:revision>
  <dcterms:created xsi:type="dcterms:W3CDTF">2015-10-18T11:00:53Z</dcterms:created>
  <dcterms:modified xsi:type="dcterms:W3CDTF">2015-10-18T14:44:31Z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